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56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71" r:id="rId15"/>
    <p:sldId id="270" r:id="rId16"/>
    <p:sldId id="274" r:id="rId17"/>
    <p:sldId id="272" r:id="rId18"/>
    <p:sldId id="273" r:id="rId19"/>
    <p:sldId id="276" r:id="rId20"/>
    <p:sldId id="275" r:id="rId21"/>
    <p:sldId id="277" r:id="rId22"/>
    <p:sldId id="282" r:id="rId23"/>
    <p:sldId id="280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B88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878" autoAdjust="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ru/url?sa=i&amp;rct=j&amp;q=&amp;esrc=s&amp;source=images&amp;cd=&amp;cad=rja&amp;uact=8&amp;ved=0CAcQjRw&amp;url=http://www.liveinternet.ru/tags/%EA%F0%E5%F9%E5%ED%E8%E5+%F0%E5%E1%E5%ED%EA%E0/&amp;ei=X6Y2VbXtPIHdsgGl8oGADA&amp;bvm=bv.91071109,d.bGg&amp;psig=AFQjCNHm6avbwvHPHf8ft-Y_OYjjuGpNdQ&amp;ust=1429731271208921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86314" y="1000108"/>
            <a:ext cx="4048928" cy="4714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CC"/>
                </a:solidFill>
              </a:rPr>
              <a:t/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Раздел 1. </a:t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СВЯТАЯ РУСЬ</a:t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/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Занятие 1. </a:t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Сказание </a:t>
            </a:r>
            <a:r>
              <a:rPr lang="ru-RU" b="1" dirty="0">
                <a:solidFill>
                  <a:srgbClr val="0000CC"/>
                </a:solidFill>
              </a:rPr>
              <a:t>о Крещении </a:t>
            </a:r>
            <a:r>
              <a:rPr lang="ru-RU" b="1" dirty="0" smtClean="0">
                <a:solidFill>
                  <a:srgbClr val="0000CC"/>
                </a:solidFill>
              </a:rPr>
              <a:t>Руси.</a:t>
            </a:r>
            <a:br>
              <a:rPr lang="ru-RU" b="1" dirty="0" smtClean="0">
                <a:solidFill>
                  <a:srgbClr val="0000CC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Князь Владимир </a:t>
            </a:r>
            <a:endParaRPr lang="ru-RU" b="1" dirty="0">
              <a:solidFill>
                <a:srgbClr val="0000CC"/>
              </a:solidFill>
            </a:endParaRPr>
          </a:p>
        </p:txBody>
      </p:sp>
      <p:pic>
        <p:nvPicPr>
          <p:cNvPr id="6146" name="Picture 2" descr="C:\00. УРОКИ 2013-2914\01. ДНК\3 год 14. 03. 2012\1-2 уроки. Сказание о Крещении Руси. Князь Владимир\43. Князь Владимир.jpg"/>
          <p:cNvPicPr>
            <a:picLocks noChangeAspect="1" noChangeArrowheads="1"/>
          </p:cNvPicPr>
          <p:nvPr/>
        </p:nvPicPr>
        <p:blipFill>
          <a:blip r:embed="rId2"/>
          <a:srcRect l="6881" t="3750" r="7109" b="4999"/>
          <a:stretch>
            <a:fillRect/>
          </a:stretch>
        </p:blipFill>
        <p:spPr bwMode="auto">
          <a:xfrm>
            <a:off x="0" y="-1"/>
            <a:ext cx="4714876" cy="68837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73621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– 5. Владимир-язычник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00. УРОКИ 2013-2914\01. ДНК\3 год 14. 03. 2012\1-2 уроки. Сказание о Крещении Руси. Князь Владимир\15. Пер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x-none" sz="3100" b="1" smtClean="0">
                <a:solidFill>
                  <a:schemeClr val="bg1"/>
                </a:solidFill>
              </a:rPr>
              <a:t>И вдруг перед мысленным взором Владимира на миг мелькнул огромный деревянный Перун с серебряной головой и позлащенными усами.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000768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Помоги, Перуне, сохранить дружину! Принесу тебе богатые жертвы! 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00. УРОКИ 2013-2914\01. ДНК\3 год 14. 03. 2012\1-2 уроки. Сказание о Крещении Руси. Князь Владимир\16. Спасите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076" y="0"/>
            <a:ext cx="7000924" cy="701631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042118"/>
            <a:ext cx="44291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Помоги тогда Ты, Бог моей бабки, раз Перун не может! Яви чудо!» - крикнул горячо Владимир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Видео-6. Первые христианские мученики на Руси – Феодор и Иоанн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Видео-7. Первые камни веры в сердце Владимира</a:t>
            </a:r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Видео-8. Послы у Владимира</a:t>
            </a:r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Видео-9. Рассказ философа о страшном суде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Видео-10. Совет бояр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Видео-11. Служба в храме Святой Софии</a:t>
            </a:r>
            <a:endParaRPr lang="ru-RU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Видео-12. Рассказ русских послов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601188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1. </a:t>
            </a:r>
            <a:r>
              <a:rPr lang="x-none" b="1" smtClean="0"/>
              <a:t>Верите ли вы, что первое массовое крещение русичей произошло до к</a:t>
            </a:r>
            <a:r>
              <a:rPr lang="ru-RU" b="1" dirty="0" err="1" smtClean="0"/>
              <a:t>н</a:t>
            </a:r>
            <a:r>
              <a:rPr lang="x-none" b="1" smtClean="0"/>
              <a:t>язя Владимира при киевских князьях Аскольде и Дире?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2. </a:t>
            </a:r>
            <a:r>
              <a:rPr lang="x-none" b="1" smtClean="0"/>
              <a:t>Верите ли вы, что решающим аргументом для принятия христианства </a:t>
            </a:r>
            <a:r>
              <a:rPr lang="ru-RU" b="1" dirty="0" smtClean="0"/>
              <a:t>на Руси </a:t>
            </a:r>
            <a:r>
              <a:rPr lang="x-none" b="1" smtClean="0"/>
              <a:t>была красота богослужений?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3. </a:t>
            </a:r>
            <a:r>
              <a:rPr lang="x-none" b="1" smtClean="0"/>
              <a:t>Верите ли вы, что князь Владимир хотел заполучить христианство силой?</a:t>
            </a: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Видео-13. Крещение Владимира</a:t>
            </a:r>
            <a:endParaRPr lang="ru-R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Видео-14. Возвращение на Русь</a:t>
            </a:r>
            <a:endParaRPr lang="ru-RU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</a:rPr>
              <a:t>Василий Григорьевич Перов </a:t>
            </a: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«Крещение Руси»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3080" name="Picture 8" descr="http://graniuma.com/images/0008-012-Obrjad-kresch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312" y="1071546"/>
            <a:ext cx="9163312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</a:rPr>
              <a:t>Таинство Крещения.    «</a:t>
            </a:r>
            <a:r>
              <a:rPr lang="ru-RU" sz="3200" b="1" dirty="0" err="1" smtClean="0">
                <a:solidFill>
                  <a:srgbClr val="0000CC"/>
                </a:solidFill>
              </a:rPr>
              <a:t>Крещается</a:t>
            </a:r>
            <a:r>
              <a:rPr lang="ru-RU" sz="3200" b="1" dirty="0" smtClean="0">
                <a:solidFill>
                  <a:srgbClr val="0000CC"/>
                </a:solidFill>
              </a:rPr>
              <a:t> раб Божий…»</a:t>
            </a:r>
            <a:endParaRPr lang="ru-RU" sz="3200" b="1" dirty="0">
              <a:solidFill>
                <a:srgbClr val="0000CC"/>
              </a:solidFill>
            </a:endParaRPr>
          </a:p>
        </p:txBody>
      </p:sp>
      <p:pic>
        <p:nvPicPr>
          <p:cNvPr id="1028" name="Picture 4" descr="https://encrypted-tbn0.gstatic.com/images?q=tbn:ANd9GcSE_PWAet6-d7EpMKlyDDXY22x9clOOFXPpSEAE4Zky9Rv8ctAR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4994" y="0"/>
            <a:ext cx="9228994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71600" y="692697"/>
          <a:ext cx="7056784" cy="5976664"/>
        </p:xfrm>
        <a:graphic>
          <a:graphicData uri="http://schemas.openxmlformats.org/drawingml/2006/table">
            <a:tbl>
              <a:tblPr/>
              <a:tblGrid>
                <a:gridCol w="3528392"/>
                <a:gridCol w="3528392"/>
              </a:tblGrid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Зелёный</a:t>
                      </a:r>
                      <a:r>
                        <a:rPr lang="ru-RU" sz="2800" b="1" dirty="0">
                          <a:solidFill>
                            <a:srgbClr val="00FF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CC66"/>
                          </a:solidFill>
                          <a:latin typeface="Times New Roman"/>
                          <a:ea typeface="Times New Roman"/>
                        </a:rPr>
                        <a:t>Мне было интересно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Жёлтый</a:t>
                      </a:r>
                      <a:r>
                        <a:rPr lang="ru-RU" sz="2800" b="1" dirty="0">
                          <a:solidFill>
                            <a:srgbClr val="FFFF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.........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Мне было интересно, но кое-что осталось непонятным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Красный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Я с этим не согласен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Фиолетовый</a:t>
                      </a:r>
                      <a:r>
                        <a:rPr lang="ru-RU" sz="2800" b="1" dirty="0">
                          <a:solidFill>
                            <a:srgbClr val="FF00FF"/>
                          </a:solidFill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FF"/>
                          </a:solidFill>
                          <a:latin typeface="Times New Roman"/>
                          <a:ea typeface="Times New Roman"/>
                        </a:rPr>
                        <a:t>Мне это «фиолетово»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FF"/>
                          </a:solidFill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Чёрный</a:t>
                      </a:r>
                      <a:r>
                        <a:rPr lang="ru-RU" sz="2800" b="1" dirty="0"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..........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  <a:latin typeface="Times New Roman"/>
                          <a:ea typeface="Times New Roman"/>
                        </a:rPr>
                        <a:t>Мне было скучно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>
                <a:solidFill>
                  <a:srgbClr val="FF0000"/>
                </a:solidFill>
                <a:cs typeface="Times New Roman" pitchFamily="18" charset="0"/>
              </a:rPr>
              <a:t>И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FF9933"/>
                </a:solidFill>
                <a:cs typeface="Times New Roman" pitchFamily="18" charset="0"/>
              </a:rPr>
              <a:t>Н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 Д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00FF00"/>
                </a:solidFill>
                <a:cs typeface="Times New Roman" pitchFamily="18" charset="0"/>
              </a:rPr>
              <a:t>И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3399FF"/>
                </a:solidFill>
                <a:cs typeface="Times New Roman" pitchFamily="18" charset="0"/>
              </a:rPr>
              <a:t>К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3333CC"/>
                </a:solidFill>
                <a:cs typeface="Times New Roman" pitchFamily="18" charset="0"/>
              </a:rPr>
              <a:t>А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CC00CC"/>
                </a:solidFill>
                <a:cs typeface="Times New Roman" pitchFamily="18" charset="0"/>
              </a:rPr>
              <a:t>Т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FF00FF"/>
                </a:solidFill>
                <a:cs typeface="Times New Roman" pitchFamily="18" charset="0"/>
              </a:rPr>
              <a:t>О</a:t>
            </a:r>
            <a:r>
              <a:rPr lang="ru-RU" sz="3200" b="1">
                <a:cs typeface="Times New Roman" pitchFamily="18" charset="0"/>
              </a:rPr>
              <a:t> Р    </a:t>
            </a:r>
            <a:r>
              <a:rPr lang="ru-RU" sz="3200" b="1">
                <a:solidFill>
                  <a:srgbClr val="66FF33"/>
                </a:solidFill>
                <a:cs typeface="Times New Roman" pitchFamily="18" charset="0"/>
              </a:rPr>
              <a:t>Т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В</a:t>
            </a:r>
            <a:r>
              <a:rPr lang="ru-RU" sz="3200" b="1">
                <a:solidFill>
                  <a:srgbClr val="FF0000"/>
                </a:solidFill>
                <a:cs typeface="Times New Roman" pitchFamily="18" charset="0"/>
              </a:rPr>
              <a:t>О</a:t>
            </a:r>
            <a:r>
              <a:rPr lang="ru-RU" sz="3200" b="1">
                <a:solidFill>
                  <a:srgbClr val="FF00FF"/>
                </a:solidFill>
                <a:cs typeface="Times New Roman" pitchFamily="18" charset="0"/>
              </a:rPr>
              <a:t>И</a:t>
            </a:r>
            <a:r>
              <a:rPr lang="ru-RU" sz="3200" b="1">
                <a:solidFill>
                  <a:srgbClr val="FF9999"/>
                </a:solidFill>
                <a:cs typeface="Times New Roman" pitchFamily="18" charset="0"/>
              </a:rPr>
              <a:t>Х </a:t>
            </a:r>
            <a:r>
              <a:rPr lang="ru-RU" sz="3200" b="1">
                <a:solidFill>
                  <a:srgbClr val="FF00FF"/>
                </a:solidFill>
                <a:cs typeface="Times New Roman" pitchFamily="18" charset="0"/>
              </a:rPr>
              <a:t> 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3333CC"/>
                </a:solidFill>
                <a:cs typeface="Times New Roman" pitchFamily="18" charset="0"/>
              </a:rPr>
              <a:t>Ч</a:t>
            </a:r>
            <a:r>
              <a:rPr lang="ru-RU" sz="3200" b="1">
                <a:solidFill>
                  <a:srgbClr val="FF9900"/>
                </a:solidFill>
                <a:cs typeface="Times New Roman" pitchFamily="18" charset="0"/>
              </a:rPr>
              <a:t>У</a:t>
            </a:r>
            <a:r>
              <a:rPr lang="ru-RU" sz="3200" b="1">
                <a:solidFill>
                  <a:srgbClr val="CC00CC"/>
                </a:solidFill>
                <a:cs typeface="Times New Roman" pitchFamily="18" charset="0"/>
              </a:rPr>
              <a:t>В</a:t>
            </a:r>
            <a:r>
              <a:rPr lang="ru-RU" sz="3200" b="1">
                <a:solidFill>
                  <a:srgbClr val="00FFFF"/>
                </a:solidFill>
                <a:cs typeface="Times New Roman" pitchFamily="18" charset="0"/>
              </a:rPr>
              <a:t>С</a:t>
            </a:r>
            <a:r>
              <a:rPr lang="ru-RU" sz="3200" b="1">
                <a:solidFill>
                  <a:srgbClr val="33CCFF"/>
                </a:solidFill>
                <a:cs typeface="Times New Roman" pitchFamily="18" charset="0"/>
              </a:rPr>
              <a:t>Т</a:t>
            </a:r>
            <a:r>
              <a:rPr lang="ru-RU" sz="3200" b="1">
                <a:solidFill>
                  <a:srgbClr val="FF6600"/>
                </a:solidFill>
                <a:cs typeface="Times New Roman" pitchFamily="18" charset="0"/>
              </a:rPr>
              <a:t>В</a:t>
            </a:r>
            <a:endParaRPr lang="ru-RU" sz="3200" b="1"/>
          </a:p>
          <a:p>
            <a:pPr algn="ctr" eaLnBrk="0" hangingPunct="0"/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03"/>
            <a:ext cx="5560407" cy="6850797"/>
          </a:xfrm>
          <a:prstGeom prst="rect">
            <a:avLst/>
          </a:prstGeom>
        </p:spPr>
      </p:pic>
      <p:pic>
        <p:nvPicPr>
          <p:cNvPr id="2050" name="Picture 2" descr="C:\00. УРОКИ 2013-2914\01. ДНК\3 год 14. 03. 2012\1-2 уроки. Сказание о Крещении Руси. Князь Владимир\03. Перун.jpg"/>
          <p:cNvPicPr>
            <a:picLocks noChangeAspect="1" noChangeArrowheads="1"/>
          </p:cNvPicPr>
          <p:nvPr/>
        </p:nvPicPr>
        <p:blipFill>
          <a:blip r:embed="rId3"/>
          <a:srcRect l="6179" t="8267" r="9550" b="4690"/>
          <a:stretch>
            <a:fillRect/>
          </a:stretch>
        </p:blipFill>
        <p:spPr bwMode="auto">
          <a:xfrm>
            <a:off x="5572100" y="0"/>
            <a:ext cx="35719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22487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86380" y="5357826"/>
            <a:ext cx="364333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Андрей Первозванный</a:t>
            </a:r>
            <a:endParaRPr lang="ru-RU" b="1" dirty="0"/>
          </a:p>
        </p:txBody>
      </p:sp>
      <p:pic>
        <p:nvPicPr>
          <p:cNvPr id="1026" name="Picture 2" descr="C:\00. УРОКИ 2013-2914\01. ДНК\3 год 14. 03. 2012\1-2 уроки. Сказание о Крещении Руси. Князь Владимир\04. Андрей Первозва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72066" cy="7059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6430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</a:t>
            </a:r>
            <a:r>
              <a:rPr lang="x-none" b="1" smtClean="0"/>
              <a:t>идео -</a:t>
            </a:r>
            <a:r>
              <a:rPr lang="ru-RU" b="1" dirty="0" smtClean="0"/>
              <a:t> </a:t>
            </a:r>
            <a:r>
              <a:rPr lang="x-none" b="1" smtClean="0"/>
              <a:t>1. Андрей Первозванный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00. УРОКИ 2013-2914\01. ДНК\3 год 14. 03. 2012\1-2 уроки. Сказание о Крещении Руси. Князь Владимир\06. Путь из варяг в греки (карта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65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0"/>
            <a:ext cx="5000628" cy="85723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Путь «из варяг в греки»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Видео-2. Проникновение христианства на Русь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Видео-3. Аскольд и </a:t>
            </a:r>
            <a:r>
              <a:rPr lang="ru-RU" dirty="0" err="1" smtClean="0"/>
              <a:t>Дир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Видео-4. Крещение Ольги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204</Words>
  <PresentationFormat>Экран (4:3)</PresentationFormat>
  <Paragraphs>34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Раздел 1.  СВЯТАЯ РУСЬ  Занятие 1.  Сказание о Крещении Руси. Князь Владимир </vt:lpstr>
      <vt:lpstr>1. Верите ли вы, что первое массовое крещение русичей произошло до князя Владимира при киевских князьях Аскольде и Дире? 2. Верите ли вы, что решающим аргументом для принятия христианства на Руси была красота богослужений? 3. Верите ли вы, что князь Владимир хотел заполучить христианство силой?</vt:lpstr>
      <vt:lpstr>Слайд 3</vt:lpstr>
      <vt:lpstr>Андрей Первозванный</vt:lpstr>
      <vt:lpstr>Видео - 1. Андрей Первозванный </vt:lpstr>
      <vt:lpstr>Путь «из варяг в греки»</vt:lpstr>
      <vt:lpstr>Видео-2. Проникновение христианства на Русь</vt:lpstr>
      <vt:lpstr>Видео-3. Аскольд и Дир</vt:lpstr>
      <vt:lpstr>Видео-4. Крещение Ольги</vt:lpstr>
      <vt:lpstr>Видео – 5. Владимир-язычник</vt:lpstr>
      <vt:lpstr> И вдруг перед мысленным взором Владимира на миг мелькнул огромный деревянный Перун с серебряной головой и позлащенными усами. </vt:lpstr>
      <vt:lpstr>Слайд 12</vt:lpstr>
      <vt:lpstr>Видео-6. Первые христианские мученики на Руси – Феодор и Иоанн</vt:lpstr>
      <vt:lpstr>Видео-7. Первые камни веры в сердце Владимира</vt:lpstr>
      <vt:lpstr>Видео-8. Послы у Владимира</vt:lpstr>
      <vt:lpstr>Видео-9. Рассказ философа о страшном суде</vt:lpstr>
      <vt:lpstr>Видео-10. Совет бояр</vt:lpstr>
      <vt:lpstr>Видео-11. Служба в храме Святой Софии</vt:lpstr>
      <vt:lpstr>Видео-12. Рассказ русских послов</vt:lpstr>
      <vt:lpstr>Видео-13. Крещение Владимира</vt:lpstr>
      <vt:lpstr>Видео-14. Возвращение на Русь</vt:lpstr>
      <vt:lpstr>Василий Григорьевич Перов  «Крещение Руси»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1. Сказание о Крещении Руси </dc:title>
  <dc:creator>Olga</dc:creator>
  <cp:lastModifiedBy>Olga</cp:lastModifiedBy>
  <cp:revision>18</cp:revision>
  <dcterms:created xsi:type="dcterms:W3CDTF">2015-02-28T07:36:31Z</dcterms:created>
  <dcterms:modified xsi:type="dcterms:W3CDTF">2015-10-27T20:12:45Z</dcterms:modified>
</cp:coreProperties>
</file>